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Open Sauce Heavy" charset="1" panose="00000A00000000000000"/>
      <p:regular r:id="rId18"/>
    </p:embeddedFont>
    <p:embeddedFont>
      <p:font typeface="Open Sauce" charset="1" panose="00000500000000000000"/>
      <p:regular r:id="rId19"/>
    </p:embeddedFont>
    <p:embeddedFont>
      <p:font typeface="Open Sauce Light" charset="1" panose="00000400000000000000"/>
      <p:regular r:id="rId20"/>
    </p:embeddedFont>
    <p:embeddedFont>
      <p:font typeface="Open Sauce Bold" charset="1" panose="00000800000000000000"/>
      <p:regular r:id="rId21"/>
    </p:embeddedFont>
    <p:embeddedFont>
      <p:font typeface="Garet" charset="1" panose="00000000000000000000"/>
      <p:regular r:id="rId22"/>
    </p:embeddedFont>
    <p:embeddedFont>
      <p:font typeface="Open Sauce Semi-Bold" charset="1" panose="000007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F5DA1JNWE.mp4>
</file>

<file path=ppt/media/VAGYiPSiOB0.mp4>
</file>

<file path=ppt/media/image1.png>
</file>

<file path=ppt/media/image10.jpeg>
</file>

<file path=ppt/media/image11.jpeg>
</file>

<file path=ppt/media/image12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VAF5DA1JNWE.mp4" Type="http://schemas.openxmlformats.org/officeDocument/2006/relationships/video"/><Relationship Id="rId4" Target="../media/VAF5DA1JNWE.mp4" Type="http://schemas.microsoft.com/office/2007/relationships/media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VAGYiPSiOB0.mp4" Type="http://schemas.openxmlformats.org/officeDocument/2006/relationships/video"/><Relationship Id="rId4" Target="../media/VAGYiPSiOB0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430" r="-55295" b="-5462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970306" y="2172034"/>
            <a:ext cx="12347388" cy="3995182"/>
            <a:chOff x="0" y="0"/>
            <a:chExt cx="16463184" cy="532690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145760"/>
              <a:ext cx="16463184" cy="4089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086"/>
                </a:lnSpc>
              </a:pPr>
              <a:r>
                <a:rPr lang="en-US" sz="10072" b="true">
                  <a:solidFill>
                    <a:srgbClr val="FF8E4F"/>
                  </a:solidFill>
                  <a:latin typeface="Open Sauce Heavy"/>
                  <a:ea typeface="Open Sauce Heavy"/>
                  <a:cs typeface="Open Sauce Heavy"/>
                  <a:sym typeface="Open Sauce Heavy"/>
                </a:rPr>
                <a:t>Network Topology </a:t>
              </a:r>
            </a:p>
            <a:p>
              <a:pPr algn="ctr">
                <a:lnSpc>
                  <a:spcPts val="12086"/>
                </a:lnSpc>
              </a:pPr>
              <a:r>
                <a:rPr lang="en-US" b="true" sz="10072">
                  <a:solidFill>
                    <a:srgbClr val="FF8E4F"/>
                  </a:solidFill>
                  <a:latin typeface="Open Sauce Heavy"/>
                  <a:ea typeface="Open Sauce Heavy"/>
                  <a:cs typeface="Open Sauce Heavy"/>
                  <a:sym typeface="Open Sauce Heavy"/>
                </a:rPr>
                <a:t>Mapper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47625"/>
              <a:ext cx="16463184" cy="591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 spc="143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SOFTWARE ARCHITECTURE AND PATTERN DESIGN 2024/25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238028" y="8860023"/>
            <a:ext cx="1181194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By Mario Mastrulli &amp; Valerio Salvatore Di Maggio 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-491732" y="8206563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13676" y="4667617"/>
            <a:ext cx="14260647" cy="951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3"/>
              </a:lnSpc>
            </a:pPr>
            <a:r>
              <a:rPr lang="en-US" b="true" sz="6303">
                <a:solidFill>
                  <a:srgbClr val="393939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Prossimi passi...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146872"/>
            <a:ext cx="7616714" cy="5442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4"/>
              </a:lnSpc>
            </a:pPr>
            <a:r>
              <a:rPr lang="en-US" b="true" sz="3174">
                <a:solidFill>
                  <a:srgbClr val="828282">
                    <a:alpha val="49804"/>
                  </a:srgb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FUTURE IMPLEMENTAZIONI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315091" y="0"/>
            <a:ext cx="6972909" cy="10287000"/>
          </a:xfrm>
          <a:custGeom>
            <a:avLst/>
            <a:gdLst/>
            <a:ahLst/>
            <a:cxnLst/>
            <a:rect r="r" b="b" t="t" l="l"/>
            <a:pathLst>
              <a:path h="10287000" w="6972909">
                <a:moveTo>
                  <a:pt x="0" y="0"/>
                </a:moveTo>
                <a:lnTo>
                  <a:pt x="6972909" y="0"/>
                </a:lnTo>
                <a:lnTo>
                  <a:pt x="697290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202" t="0" r="-62227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4426962"/>
            <a:ext cx="9404950" cy="432435"/>
            <a:chOff x="0" y="0"/>
            <a:chExt cx="12539933" cy="57658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14605"/>
              <a:ext cx="806989" cy="582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b="true" sz="2700">
                  <a:solidFill>
                    <a:srgbClr val="FF8E4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01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115652" y="-57150"/>
              <a:ext cx="11424281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Stilizzare il frontend 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5421766"/>
            <a:ext cx="9404950" cy="432435"/>
            <a:chOff x="0" y="0"/>
            <a:chExt cx="12539933" cy="57658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14605"/>
              <a:ext cx="806989" cy="582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b="true" sz="2700">
                  <a:solidFill>
                    <a:srgbClr val="FF8E4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02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115652" y="-57150"/>
              <a:ext cx="11424281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Espandere la mappatura della rete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6416571"/>
            <a:ext cx="9404950" cy="432435"/>
            <a:chOff x="0" y="0"/>
            <a:chExt cx="12539933" cy="57658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14605"/>
              <a:ext cx="806989" cy="582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b="true" sz="2700">
                  <a:solidFill>
                    <a:srgbClr val="FF8E4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03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115652" y="-57150"/>
              <a:ext cx="11424281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Ottenere maggiori info dai nodi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8700" y="7410981"/>
            <a:ext cx="9404950" cy="432435"/>
            <a:chOff x="0" y="0"/>
            <a:chExt cx="12539933" cy="57658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14605"/>
              <a:ext cx="806989" cy="582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b="true" sz="2700">
                  <a:solidFill>
                    <a:srgbClr val="FF8E4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04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115652" y="-57150"/>
              <a:ext cx="11424281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Implementare DB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28700" y="8405786"/>
            <a:ext cx="9404950" cy="438785"/>
            <a:chOff x="0" y="0"/>
            <a:chExt cx="12539933" cy="585047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14605"/>
              <a:ext cx="806989" cy="591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b="true" sz="2700">
                  <a:solidFill>
                    <a:srgbClr val="FF8E4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05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1115652" y="-57150"/>
              <a:ext cx="11424281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Integrazione AI 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14290398" cy="3667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00"/>
              </a:lnSpc>
            </a:pPr>
            <a:r>
              <a:rPr lang="en-US" sz="12000" b="true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Grazie dell’attenzione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884285"/>
            <a:ext cx="1071260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b="true" sz="280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- TEAM MARIO MASTRULLI E VALERIO DI MAGGIO</a:t>
            </a:r>
          </a:p>
        </p:txBody>
      </p:sp>
      <p:sp>
        <p:nvSpPr>
          <p:cNvPr name="AutoShape 5" id="5"/>
          <p:cNvSpPr/>
          <p:nvPr/>
        </p:nvSpPr>
        <p:spPr>
          <a:xfrm rot="0">
            <a:off x="-491732" y="8082687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27294" y="3892177"/>
            <a:ext cx="5371250" cy="249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16"/>
              </a:lnSpc>
            </a:pPr>
            <a:r>
              <a:rPr lang="en-US" sz="8180" b="true">
                <a:solidFill>
                  <a:srgbClr val="82828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Indice dei contenuti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908377" y="3175319"/>
            <a:ext cx="8274723" cy="3936363"/>
            <a:chOff x="0" y="0"/>
            <a:chExt cx="11032964" cy="524848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424397" y="-2117"/>
              <a:ext cx="10608567" cy="723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 b="true">
                  <a:solidFill>
                    <a:srgbClr val="FF8E4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Punti Principali: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296667"/>
              <a:ext cx="11032964" cy="39645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9" indent="-269875" lvl="1">
                <a:lnSpc>
                  <a:spcPts val="399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Scelta del progetto </a:t>
              </a:r>
            </a:p>
            <a:p>
              <a:pPr algn="l" marL="539750" indent="-269875" lvl="1">
                <a:lnSpc>
                  <a:spcPts val="399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Tecnologie utilizzate</a:t>
              </a:r>
            </a:p>
            <a:p>
              <a:pPr algn="l" marL="539750" indent="-269875" lvl="1">
                <a:lnSpc>
                  <a:spcPts val="399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Requisiti funzionali e non funzionali</a:t>
              </a:r>
            </a:p>
            <a:p>
              <a:pPr algn="l" marL="539750" indent="-269875" lvl="1">
                <a:lnSpc>
                  <a:spcPts val="399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Schema progettuale</a:t>
              </a:r>
            </a:p>
            <a:p>
              <a:pPr algn="l" marL="539750" indent="-269875" lvl="1">
                <a:lnSpc>
                  <a:spcPts val="399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Demo e Interfaccia</a:t>
              </a:r>
            </a:p>
            <a:p>
              <a:pPr algn="l" marL="539750" indent="-269875" lvl="1">
                <a:lnSpc>
                  <a:spcPts val="399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Future implementazioni</a:t>
              </a:r>
            </a:p>
          </p:txBody>
        </p:sp>
      </p:grpSp>
      <p:sp>
        <p:nvSpPr>
          <p:cNvPr name="AutoShape 6" id="6"/>
          <p:cNvSpPr/>
          <p:nvPr/>
        </p:nvSpPr>
        <p:spPr>
          <a:xfrm rot="-5400000">
            <a:off x="2240176" y="5524030"/>
            <a:ext cx="11067109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0.0000" end="0.0000"/>
                </p14:media>
              </p:ext>
            </p:extLst>
          </p:nvPr>
        </p:nvPicPr>
        <p:blipFill>
          <a:blip r:embed="rId2">
            <a:alphaModFix amt="38000"/>
          </a:blip>
          <a:srcRect l="0" t="0" r="0" b="0"/>
          <a:stretch>
            <a:fillRect/>
          </a:stretch>
        </p:blipFill>
        <p:spPr>
          <a:xfrm flipH="false" flipV="false" rot="0">
            <a:off x="0" y="0"/>
            <a:ext cx="18797577" cy="1071461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713260" y="4276725"/>
            <a:ext cx="10861480" cy="1733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9"/>
              </a:lnSpc>
            </a:pPr>
            <a:r>
              <a:rPr lang="en-US" b="true" sz="5724">
                <a:solidFill>
                  <a:srgbClr val="82828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“Una rete senza mappa è come una città senza strade”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937809"/>
            <a:ext cx="9160663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30"/>
              </a:lnSpc>
            </a:pPr>
            <a:r>
              <a:rPr lang="en-US" sz="5275" b="true">
                <a:solidFill>
                  <a:srgbClr val="828282">
                    <a:alpha val="48627"/>
                  </a:srgbClr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Direzioni prese: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039012" y="2124499"/>
            <a:ext cx="5926460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4"/>
              </a:lnSpc>
            </a:pPr>
            <a:r>
              <a:rPr lang="en-US" sz="2324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Team: Mario Mastrulli e Valerio di Maggio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749793" y="4872138"/>
            <a:ext cx="4509507" cy="4822455"/>
            <a:chOff x="0" y="0"/>
            <a:chExt cx="6012676" cy="642994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139771"/>
              <a:ext cx="6012676" cy="6212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20"/>
                </a:lnSpc>
              </a:pPr>
              <a:r>
                <a:rPr lang="en-US" sz="28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Limiti tecnologici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87598"/>
              <a:ext cx="6012676" cy="4159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85"/>
                </a:lnSpc>
              </a:pPr>
              <a:r>
                <a:rPr lang="en-US" sz="1775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Dipendenza da tool:</a:t>
              </a:r>
              <a:r>
                <a:rPr lang="en-US" sz="1775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Nmap è uno strumento molto potente ma non sempre accurato.</a:t>
              </a:r>
            </a:p>
            <a:p>
              <a:pPr algn="l">
                <a:lnSpc>
                  <a:spcPts val="2485"/>
                </a:lnSpc>
              </a:pPr>
              <a:r>
                <a:rPr lang="en-US" sz="1775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Prestazioni su Reti Estese:</a:t>
              </a:r>
              <a:r>
                <a:rPr lang="en-US" sz="1775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Tale programma potrebbe essere meno performante.</a:t>
              </a:r>
            </a:p>
            <a:p>
              <a:pPr algn="l">
                <a:lnSpc>
                  <a:spcPts val="2485"/>
                </a:lnSpc>
              </a:pPr>
              <a:r>
                <a:rPr lang="en-US" sz="1775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Limitazioni delle librerie:</a:t>
              </a:r>
              <a:r>
                <a:rPr lang="en-US" sz="1775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La necessità di un’app multi-piattaforma può portare a problemi nel funzionamento sui vari SO.</a:t>
              </a:r>
            </a:p>
            <a:p>
              <a:pPr algn="l">
                <a:lnSpc>
                  <a:spcPts val="2485"/>
                </a:lnSpc>
              </a:pP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55958" cy="798036"/>
            </a:xfrm>
            <a:custGeom>
              <a:avLst/>
              <a:gdLst/>
              <a:ahLst/>
              <a:cxnLst/>
              <a:rect r="r" b="b" t="t" l="l"/>
              <a:pathLst>
                <a:path h="798036" w="755958">
                  <a:moveTo>
                    <a:pt x="0" y="0"/>
                  </a:moveTo>
                  <a:lnTo>
                    <a:pt x="755958" y="0"/>
                  </a:lnTo>
                  <a:lnTo>
                    <a:pt x="755958" y="798036"/>
                  </a:lnTo>
                  <a:lnTo>
                    <a:pt x="0" y="7980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6859156" y="4872138"/>
            <a:ext cx="4569687" cy="4695455"/>
            <a:chOff x="0" y="0"/>
            <a:chExt cx="6092916" cy="626060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139771"/>
              <a:ext cx="6092916" cy="6212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20"/>
                </a:lnSpc>
              </a:pPr>
              <a:r>
                <a:rPr lang="en-US" sz="28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Filosofia Progettuale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068548"/>
              <a:ext cx="6092916" cy="42089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Modularità</a:t>
              </a:r>
              <a:r>
                <a:rPr lang="en-US" sz="20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: Il progetto è stato suddiviso in backend e frontend per la separazione di responsabilità.</a:t>
              </a:r>
            </a:p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Scalabilità:</a:t>
              </a:r>
              <a:r>
                <a:rPr lang="en-US" sz="20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L’applicazione deve funzionare velocemente anche in reti molto grandi.</a:t>
              </a:r>
            </a:p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Efficienza:</a:t>
              </a:r>
              <a:r>
                <a:rPr lang="en-US" sz="20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La scelta di queste tecnologie garantisce prestazioni massime.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57174" cy="798036"/>
            </a:xfrm>
            <a:custGeom>
              <a:avLst/>
              <a:gdLst/>
              <a:ahLst/>
              <a:cxnLst/>
              <a:rect r="r" b="b" t="t" l="l"/>
              <a:pathLst>
                <a:path h="798036" w="557174">
                  <a:moveTo>
                    <a:pt x="0" y="0"/>
                  </a:moveTo>
                  <a:lnTo>
                    <a:pt x="557174" y="0"/>
                  </a:lnTo>
                  <a:lnTo>
                    <a:pt x="557174" y="798036"/>
                  </a:lnTo>
                  <a:lnTo>
                    <a:pt x="0" y="7980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028700" y="4872138"/>
            <a:ext cx="4580332" cy="4346205"/>
            <a:chOff x="0" y="0"/>
            <a:chExt cx="6107109" cy="579494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139771"/>
              <a:ext cx="6107109" cy="6212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20"/>
                </a:lnSpc>
              </a:pPr>
              <a:r>
                <a:rPr lang="en-US" sz="28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Scelte tecnologiche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2068548"/>
              <a:ext cx="6107109" cy="37390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FRONTEND</a:t>
              </a:r>
              <a:r>
                <a:rPr lang="en-US" sz="20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: </a:t>
              </a:r>
              <a:r>
                <a:rPr lang="en-US" sz="20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SvelteKit </a:t>
              </a:r>
              <a:r>
                <a:rPr lang="en-US" sz="20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e </a:t>
              </a:r>
              <a:r>
                <a:rPr lang="en-US" sz="20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Tailwind CSS, </a:t>
              </a:r>
              <a:r>
                <a:rPr lang="en-US" sz="20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scelti per i tempi di sviluppo e build rapidi.</a:t>
              </a:r>
            </a:p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BACKEND:</a:t>
              </a:r>
              <a:r>
                <a:rPr lang="en-US" sz="20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</a:t>
              </a:r>
              <a:r>
                <a:rPr lang="en-US" sz="20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Python</a:t>
              </a:r>
              <a:r>
                <a:rPr lang="en-US" sz="20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, grazie alla sua vasta gamma di librerie e flessibilità, tra cui </a:t>
              </a:r>
              <a:r>
                <a:rPr lang="en-US" sz="20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FastAPI </a:t>
              </a:r>
              <a:r>
                <a:rPr lang="en-US" sz="20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per la creazione dell’api per interfacciarsi con il frontend.</a:t>
              </a:r>
            </a:p>
          </p:txBody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76271" cy="798036"/>
            </a:xfrm>
            <a:custGeom>
              <a:avLst/>
              <a:gdLst/>
              <a:ahLst/>
              <a:cxnLst/>
              <a:rect r="r" b="b" t="t" l="l"/>
              <a:pathLst>
                <a:path h="798036" w="776271">
                  <a:moveTo>
                    <a:pt x="0" y="0"/>
                  </a:moveTo>
                  <a:lnTo>
                    <a:pt x="776271" y="0"/>
                  </a:lnTo>
                  <a:lnTo>
                    <a:pt x="776271" y="798036"/>
                  </a:lnTo>
                  <a:lnTo>
                    <a:pt x="0" y="7980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6385" y="1880361"/>
            <a:ext cx="5636844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70"/>
              </a:lnSpc>
            </a:pPr>
            <a:r>
              <a:rPr lang="en-US" sz="4225" b="true">
                <a:solidFill>
                  <a:srgbClr val="828282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Requisiti non funzionali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266116" y="6442836"/>
            <a:ext cx="8791529" cy="220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Rilevamento dei dispositivi </a:t>
            </a:r>
          </a:p>
          <a:p>
            <a:pPr algn="l"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Generazione della mappa di rete</a:t>
            </a:r>
          </a:p>
          <a:p>
            <a:pPr algn="l"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Possibilita di avviare o fermare le scansioni</a:t>
            </a:r>
          </a:p>
          <a:p>
            <a:pPr algn="l" marL="539750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Riconoscimento e classificazione dei dispositivi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-320282" y="5143500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376385" y="7304849"/>
            <a:ext cx="5636844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70"/>
              </a:lnSpc>
            </a:pPr>
            <a:r>
              <a:rPr lang="en-US" sz="4225" b="true">
                <a:solidFill>
                  <a:srgbClr val="FF8E4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Requisiti funzionali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66116" y="1323149"/>
            <a:ext cx="8791529" cy="222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0" indent="-269875" lvl="1">
              <a:lnSpc>
                <a:spcPts val="4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Scansioni rapide e efficienti</a:t>
            </a:r>
          </a:p>
          <a:p>
            <a:pPr algn="l" marL="539750" indent="-269875" lvl="1">
              <a:lnSpc>
                <a:spcPts val="4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Gestioni degli errori </a:t>
            </a:r>
          </a:p>
          <a:p>
            <a:pPr algn="l"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Sicurezza FastAPI</a:t>
            </a:r>
          </a:p>
          <a:p>
            <a:pPr algn="l" marL="539750" indent="-269875" lvl="1">
              <a:lnSpc>
                <a:spcPts val="4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Conformità e Standard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37558" y="5143500"/>
            <a:ext cx="8629691" cy="1510730"/>
            <a:chOff x="0" y="0"/>
            <a:chExt cx="11506255" cy="201430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9525"/>
              <a:ext cx="11506255" cy="460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90"/>
                </a:lnSpc>
              </a:pPr>
              <a:r>
                <a:rPr lang="en-US" sz="2325" b="true">
                  <a:solidFill>
                    <a:srgbClr val="828282">
                      <a:alpha val="49804"/>
                    </a:srgbClr>
                  </a:solidFill>
                  <a:latin typeface="Open Sauce Heavy"/>
                  <a:ea typeface="Open Sauce Heavy"/>
                  <a:cs typeface="Open Sauce Heavy"/>
                  <a:sym typeface="Open Sauce Heavy"/>
                </a:rPr>
                <a:t>SCHEMA PROGETTUALE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339726"/>
              <a:ext cx="11506255" cy="6235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87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122654"/>
            <a:ext cx="4997557" cy="3104251"/>
            <a:chOff x="0" y="0"/>
            <a:chExt cx="1316229" cy="8175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16229" cy="817580"/>
            </a:xfrm>
            <a:custGeom>
              <a:avLst/>
              <a:gdLst/>
              <a:ahLst/>
              <a:cxnLst/>
              <a:rect r="r" b="b" t="t" l="l"/>
              <a:pathLst>
                <a:path h="817580" w="1316229">
                  <a:moveTo>
                    <a:pt x="79006" y="0"/>
                  </a:moveTo>
                  <a:lnTo>
                    <a:pt x="1237223" y="0"/>
                  </a:lnTo>
                  <a:cubicBezTo>
                    <a:pt x="1280857" y="0"/>
                    <a:pt x="1316229" y="35372"/>
                    <a:pt x="1316229" y="79006"/>
                  </a:cubicBezTo>
                  <a:lnTo>
                    <a:pt x="1316229" y="738574"/>
                  </a:lnTo>
                  <a:cubicBezTo>
                    <a:pt x="1316229" y="759528"/>
                    <a:pt x="1307905" y="779624"/>
                    <a:pt x="1293089" y="794440"/>
                  </a:cubicBezTo>
                  <a:cubicBezTo>
                    <a:pt x="1278272" y="809257"/>
                    <a:pt x="1258177" y="817580"/>
                    <a:pt x="1237223" y="817580"/>
                  </a:cubicBezTo>
                  <a:lnTo>
                    <a:pt x="79006" y="817580"/>
                  </a:lnTo>
                  <a:cubicBezTo>
                    <a:pt x="35372" y="817580"/>
                    <a:pt x="0" y="782208"/>
                    <a:pt x="0" y="738574"/>
                  </a:cubicBezTo>
                  <a:lnTo>
                    <a:pt x="0" y="79006"/>
                  </a:lnTo>
                  <a:cubicBezTo>
                    <a:pt x="0" y="58052"/>
                    <a:pt x="8324" y="37957"/>
                    <a:pt x="23140" y="23140"/>
                  </a:cubicBezTo>
                  <a:cubicBezTo>
                    <a:pt x="37957" y="8324"/>
                    <a:pt x="58052" y="0"/>
                    <a:pt x="7900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rnd">
              <a:solidFill>
                <a:srgbClr val="F4E3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316229" cy="846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746272" y="6533755"/>
            <a:ext cx="6795456" cy="3104251"/>
            <a:chOff x="0" y="0"/>
            <a:chExt cx="1789750" cy="8175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89750" cy="817580"/>
            </a:xfrm>
            <a:custGeom>
              <a:avLst/>
              <a:gdLst/>
              <a:ahLst/>
              <a:cxnLst/>
              <a:rect r="r" b="b" t="t" l="l"/>
              <a:pathLst>
                <a:path h="817580" w="1789750">
                  <a:moveTo>
                    <a:pt x="58103" y="0"/>
                  </a:moveTo>
                  <a:lnTo>
                    <a:pt x="1731646" y="0"/>
                  </a:lnTo>
                  <a:cubicBezTo>
                    <a:pt x="1747056" y="0"/>
                    <a:pt x="1761835" y="6122"/>
                    <a:pt x="1772732" y="17018"/>
                  </a:cubicBezTo>
                  <a:cubicBezTo>
                    <a:pt x="1783628" y="27915"/>
                    <a:pt x="1789750" y="42693"/>
                    <a:pt x="1789750" y="58103"/>
                  </a:cubicBezTo>
                  <a:lnTo>
                    <a:pt x="1789750" y="759477"/>
                  </a:lnTo>
                  <a:cubicBezTo>
                    <a:pt x="1789750" y="774887"/>
                    <a:pt x="1783628" y="789666"/>
                    <a:pt x="1772732" y="800562"/>
                  </a:cubicBezTo>
                  <a:cubicBezTo>
                    <a:pt x="1761835" y="811459"/>
                    <a:pt x="1747056" y="817580"/>
                    <a:pt x="1731646" y="817580"/>
                  </a:cubicBezTo>
                  <a:lnTo>
                    <a:pt x="58103" y="817580"/>
                  </a:lnTo>
                  <a:cubicBezTo>
                    <a:pt x="42693" y="817580"/>
                    <a:pt x="27915" y="811459"/>
                    <a:pt x="17018" y="800562"/>
                  </a:cubicBezTo>
                  <a:cubicBezTo>
                    <a:pt x="6122" y="789666"/>
                    <a:pt x="0" y="774887"/>
                    <a:pt x="0" y="759477"/>
                  </a:cubicBezTo>
                  <a:lnTo>
                    <a:pt x="0" y="58103"/>
                  </a:lnTo>
                  <a:cubicBezTo>
                    <a:pt x="0" y="42693"/>
                    <a:pt x="6122" y="27915"/>
                    <a:pt x="17018" y="17018"/>
                  </a:cubicBezTo>
                  <a:cubicBezTo>
                    <a:pt x="27915" y="6122"/>
                    <a:pt x="42693" y="0"/>
                    <a:pt x="58103" y="0"/>
                  </a:cubicBezTo>
                  <a:close/>
                </a:path>
              </a:pathLst>
            </a:custGeom>
            <a:solidFill>
              <a:srgbClr val="FFFFFF"/>
            </a:solidFill>
            <a:ln w="76200" cap="rnd">
              <a:solidFill>
                <a:srgbClr val="666565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789750" cy="846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897115" y="2145552"/>
            <a:ext cx="7362185" cy="3104251"/>
            <a:chOff x="0" y="0"/>
            <a:chExt cx="1939012" cy="81758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39012" cy="817580"/>
            </a:xfrm>
            <a:custGeom>
              <a:avLst/>
              <a:gdLst/>
              <a:ahLst/>
              <a:cxnLst/>
              <a:rect r="r" b="b" t="t" l="l"/>
              <a:pathLst>
                <a:path h="817580" w="1939012">
                  <a:moveTo>
                    <a:pt x="53631" y="0"/>
                  </a:moveTo>
                  <a:lnTo>
                    <a:pt x="1885381" y="0"/>
                  </a:lnTo>
                  <a:cubicBezTo>
                    <a:pt x="1915001" y="0"/>
                    <a:pt x="1939012" y="24011"/>
                    <a:pt x="1939012" y="53631"/>
                  </a:cubicBezTo>
                  <a:lnTo>
                    <a:pt x="1939012" y="763950"/>
                  </a:lnTo>
                  <a:cubicBezTo>
                    <a:pt x="1939012" y="793569"/>
                    <a:pt x="1915001" y="817580"/>
                    <a:pt x="1885381" y="817580"/>
                  </a:cubicBezTo>
                  <a:lnTo>
                    <a:pt x="53631" y="817580"/>
                  </a:lnTo>
                  <a:cubicBezTo>
                    <a:pt x="24011" y="817580"/>
                    <a:pt x="0" y="793569"/>
                    <a:pt x="0" y="763950"/>
                  </a:cubicBezTo>
                  <a:lnTo>
                    <a:pt x="0" y="53631"/>
                  </a:lnTo>
                  <a:cubicBezTo>
                    <a:pt x="0" y="24011"/>
                    <a:pt x="24011" y="0"/>
                    <a:pt x="53631" y="0"/>
                  </a:cubicBezTo>
                  <a:close/>
                </a:path>
              </a:pathLst>
            </a:custGeom>
            <a:solidFill>
              <a:srgbClr val="FFFFFF"/>
            </a:solidFill>
            <a:ln w="76200" cap="rnd">
              <a:solidFill>
                <a:srgbClr val="F65861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939012" cy="846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31568" y="1694595"/>
            <a:ext cx="4191821" cy="428059"/>
            <a:chOff x="0" y="0"/>
            <a:chExt cx="1104019" cy="1127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04019" cy="112740"/>
            </a:xfrm>
            <a:custGeom>
              <a:avLst/>
              <a:gdLst/>
              <a:ahLst/>
              <a:cxnLst/>
              <a:rect r="r" b="b" t="t" l="l"/>
              <a:pathLst>
                <a:path h="112740" w="1104019">
                  <a:moveTo>
                    <a:pt x="0" y="0"/>
                  </a:moveTo>
                  <a:lnTo>
                    <a:pt x="1104019" y="0"/>
                  </a:lnTo>
                  <a:lnTo>
                    <a:pt x="1104019" y="112740"/>
                  </a:lnTo>
                  <a:lnTo>
                    <a:pt x="0" y="112740"/>
                  </a:lnTo>
                  <a:close/>
                </a:path>
              </a:pathLst>
            </a:custGeom>
            <a:solidFill>
              <a:srgbClr val="F4E30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1104019" cy="1413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048090" y="6105696"/>
            <a:ext cx="4191821" cy="428059"/>
            <a:chOff x="0" y="0"/>
            <a:chExt cx="1104019" cy="11274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04019" cy="112740"/>
            </a:xfrm>
            <a:custGeom>
              <a:avLst/>
              <a:gdLst/>
              <a:ahLst/>
              <a:cxnLst/>
              <a:rect r="r" b="b" t="t" l="l"/>
              <a:pathLst>
                <a:path h="112740" w="1104019">
                  <a:moveTo>
                    <a:pt x="0" y="0"/>
                  </a:moveTo>
                  <a:lnTo>
                    <a:pt x="1104019" y="0"/>
                  </a:lnTo>
                  <a:lnTo>
                    <a:pt x="1104019" y="112740"/>
                  </a:lnTo>
                  <a:lnTo>
                    <a:pt x="0" y="112740"/>
                  </a:lnTo>
                  <a:close/>
                </a:path>
              </a:pathLst>
            </a:custGeom>
            <a:solidFill>
              <a:srgbClr val="BFC0C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1104019" cy="1413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664611" y="1717492"/>
            <a:ext cx="4191821" cy="428059"/>
            <a:chOff x="0" y="0"/>
            <a:chExt cx="1104019" cy="11274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04019" cy="112740"/>
            </a:xfrm>
            <a:custGeom>
              <a:avLst/>
              <a:gdLst/>
              <a:ahLst/>
              <a:cxnLst/>
              <a:rect r="r" b="b" t="t" l="l"/>
              <a:pathLst>
                <a:path h="112740" w="1104019">
                  <a:moveTo>
                    <a:pt x="0" y="0"/>
                  </a:moveTo>
                  <a:lnTo>
                    <a:pt x="1104019" y="0"/>
                  </a:lnTo>
                  <a:lnTo>
                    <a:pt x="1104019" y="112740"/>
                  </a:lnTo>
                  <a:lnTo>
                    <a:pt x="0" y="112740"/>
                  </a:lnTo>
                  <a:close/>
                </a:path>
              </a:pathLst>
            </a:custGeom>
            <a:solidFill>
              <a:srgbClr val="F6586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1104019" cy="1413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431568" y="1308483"/>
            <a:ext cx="4191821" cy="818019"/>
            <a:chOff x="0" y="0"/>
            <a:chExt cx="1104019" cy="21544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04019" cy="215445"/>
            </a:xfrm>
            <a:custGeom>
              <a:avLst/>
              <a:gdLst/>
              <a:ahLst/>
              <a:cxnLst/>
              <a:rect r="r" b="b" t="t" l="l"/>
              <a:pathLst>
                <a:path h="215445" w="1104019">
                  <a:moveTo>
                    <a:pt x="94192" y="0"/>
                  </a:moveTo>
                  <a:lnTo>
                    <a:pt x="1009826" y="0"/>
                  </a:lnTo>
                  <a:cubicBezTo>
                    <a:pt x="1034807" y="0"/>
                    <a:pt x="1058766" y="9924"/>
                    <a:pt x="1076430" y="27588"/>
                  </a:cubicBezTo>
                  <a:cubicBezTo>
                    <a:pt x="1094095" y="45253"/>
                    <a:pt x="1104019" y="69211"/>
                    <a:pt x="1104019" y="94192"/>
                  </a:cubicBezTo>
                  <a:lnTo>
                    <a:pt x="1104019" y="121253"/>
                  </a:lnTo>
                  <a:cubicBezTo>
                    <a:pt x="1104019" y="146234"/>
                    <a:pt x="1094095" y="170192"/>
                    <a:pt x="1076430" y="187857"/>
                  </a:cubicBezTo>
                  <a:cubicBezTo>
                    <a:pt x="1058766" y="205521"/>
                    <a:pt x="1034807" y="215445"/>
                    <a:pt x="1009826" y="215445"/>
                  </a:cubicBezTo>
                  <a:lnTo>
                    <a:pt x="94192" y="215445"/>
                  </a:lnTo>
                  <a:cubicBezTo>
                    <a:pt x="69211" y="215445"/>
                    <a:pt x="45253" y="205521"/>
                    <a:pt x="27588" y="187857"/>
                  </a:cubicBezTo>
                  <a:cubicBezTo>
                    <a:pt x="9924" y="170192"/>
                    <a:pt x="0" y="146234"/>
                    <a:pt x="0" y="121253"/>
                  </a:cubicBezTo>
                  <a:lnTo>
                    <a:pt x="0" y="94192"/>
                  </a:lnTo>
                  <a:cubicBezTo>
                    <a:pt x="0" y="69211"/>
                    <a:pt x="9924" y="45253"/>
                    <a:pt x="27588" y="27588"/>
                  </a:cubicBezTo>
                  <a:cubicBezTo>
                    <a:pt x="45253" y="9924"/>
                    <a:pt x="69211" y="0"/>
                    <a:pt x="94192" y="0"/>
                  </a:cubicBezTo>
                  <a:close/>
                </a:path>
              </a:pathLst>
            </a:custGeom>
            <a:solidFill>
              <a:srgbClr val="F4E300"/>
            </a:solidFill>
            <a:ln cap="rnd">
              <a:noFill/>
              <a:prstDash val="lgDash"/>
              <a:round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1104019" cy="2630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Model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7048090" y="5696687"/>
            <a:ext cx="4191821" cy="818019"/>
            <a:chOff x="0" y="0"/>
            <a:chExt cx="1104019" cy="21544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04019" cy="215445"/>
            </a:xfrm>
            <a:custGeom>
              <a:avLst/>
              <a:gdLst/>
              <a:ahLst/>
              <a:cxnLst/>
              <a:rect r="r" b="b" t="t" l="l"/>
              <a:pathLst>
                <a:path h="215445" w="1104019">
                  <a:moveTo>
                    <a:pt x="94192" y="0"/>
                  </a:moveTo>
                  <a:lnTo>
                    <a:pt x="1009826" y="0"/>
                  </a:lnTo>
                  <a:cubicBezTo>
                    <a:pt x="1034807" y="0"/>
                    <a:pt x="1058766" y="9924"/>
                    <a:pt x="1076430" y="27588"/>
                  </a:cubicBezTo>
                  <a:cubicBezTo>
                    <a:pt x="1094095" y="45253"/>
                    <a:pt x="1104019" y="69211"/>
                    <a:pt x="1104019" y="94192"/>
                  </a:cubicBezTo>
                  <a:lnTo>
                    <a:pt x="1104019" y="121253"/>
                  </a:lnTo>
                  <a:cubicBezTo>
                    <a:pt x="1104019" y="146234"/>
                    <a:pt x="1094095" y="170192"/>
                    <a:pt x="1076430" y="187857"/>
                  </a:cubicBezTo>
                  <a:cubicBezTo>
                    <a:pt x="1058766" y="205521"/>
                    <a:pt x="1034807" y="215445"/>
                    <a:pt x="1009826" y="215445"/>
                  </a:cubicBezTo>
                  <a:lnTo>
                    <a:pt x="94192" y="215445"/>
                  </a:lnTo>
                  <a:cubicBezTo>
                    <a:pt x="69211" y="215445"/>
                    <a:pt x="45253" y="205521"/>
                    <a:pt x="27588" y="187857"/>
                  </a:cubicBezTo>
                  <a:cubicBezTo>
                    <a:pt x="9924" y="170192"/>
                    <a:pt x="0" y="146234"/>
                    <a:pt x="0" y="121253"/>
                  </a:cubicBezTo>
                  <a:lnTo>
                    <a:pt x="0" y="94192"/>
                  </a:lnTo>
                  <a:cubicBezTo>
                    <a:pt x="0" y="69211"/>
                    <a:pt x="9924" y="45253"/>
                    <a:pt x="27588" y="27588"/>
                  </a:cubicBezTo>
                  <a:cubicBezTo>
                    <a:pt x="45253" y="9924"/>
                    <a:pt x="69211" y="0"/>
                    <a:pt x="94192" y="0"/>
                  </a:cubicBezTo>
                  <a:close/>
                </a:path>
              </a:pathLst>
            </a:custGeom>
            <a:solidFill>
              <a:srgbClr val="BFC0C0"/>
            </a:solidFill>
            <a:ln cap="rnd">
              <a:noFill/>
              <a:prstDash val="lgDash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1104019" cy="2630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View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664611" y="1358727"/>
            <a:ext cx="4191821" cy="818019"/>
            <a:chOff x="0" y="0"/>
            <a:chExt cx="1104019" cy="21544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104019" cy="215445"/>
            </a:xfrm>
            <a:custGeom>
              <a:avLst/>
              <a:gdLst/>
              <a:ahLst/>
              <a:cxnLst/>
              <a:rect r="r" b="b" t="t" l="l"/>
              <a:pathLst>
                <a:path h="215445" w="1104019">
                  <a:moveTo>
                    <a:pt x="94192" y="0"/>
                  </a:moveTo>
                  <a:lnTo>
                    <a:pt x="1009826" y="0"/>
                  </a:lnTo>
                  <a:cubicBezTo>
                    <a:pt x="1034807" y="0"/>
                    <a:pt x="1058766" y="9924"/>
                    <a:pt x="1076430" y="27588"/>
                  </a:cubicBezTo>
                  <a:cubicBezTo>
                    <a:pt x="1094095" y="45253"/>
                    <a:pt x="1104019" y="69211"/>
                    <a:pt x="1104019" y="94192"/>
                  </a:cubicBezTo>
                  <a:lnTo>
                    <a:pt x="1104019" y="121253"/>
                  </a:lnTo>
                  <a:cubicBezTo>
                    <a:pt x="1104019" y="146234"/>
                    <a:pt x="1094095" y="170192"/>
                    <a:pt x="1076430" y="187857"/>
                  </a:cubicBezTo>
                  <a:cubicBezTo>
                    <a:pt x="1058766" y="205521"/>
                    <a:pt x="1034807" y="215445"/>
                    <a:pt x="1009826" y="215445"/>
                  </a:cubicBezTo>
                  <a:lnTo>
                    <a:pt x="94192" y="215445"/>
                  </a:lnTo>
                  <a:cubicBezTo>
                    <a:pt x="69211" y="215445"/>
                    <a:pt x="45253" y="205521"/>
                    <a:pt x="27588" y="187857"/>
                  </a:cubicBezTo>
                  <a:cubicBezTo>
                    <a:pt x="9924" y="170192"/>
                    <a:pt x="0" y="146234"/>
                    <a:pt x="0" y="121253"/>
                  </a:cubicBezTo>
                  <a:lnTo>
                    <a:pt x="0" y="94192"/>
                  </a:lnTo>
                  <a:cubicBezTo>
                    <a:pt x="0" y="69211"/>
                    <a:pt x="9924" y="45253"/>
                    <a:pt x="27588" y="27588"/>
                  </a:cubicBezTo>
                  <a:cubicBezTo>
                    <a:pt x="45253" y="9924"/>
                    <a:pt x="69211" y="0"/>
                    <a:pt x="94192" y="0"/>
                  </a:cubicBezTo>
                  <a:close/>
                </a:path>
              </a:pathLst>
            </a:custGeom>
            <a:solidFill>
              <a:srgbClr val="F65861"/>
            </a:solidFill>
            <a:ln cap="rnd">
              <a:noFill/>
              <a:prstDash val="lgDash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1104019" cy="2630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Controller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322336" y="4099930"/>
            <a:ext cx="2595063" cy="818019"/>
            <a:chOff x="0" y="0"/>
            <a:chExt cx="683473" cy="215445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83473" cy="215445"/>
            </a:xfrm>
            <a:custGeom>
              <a:avLst/>
              <a:gdLst/>
              <a:ahLst/>
              <a:cxnLst/>
              <a:rect r="r" b="b" t="t" l="l"/>
              <a:pathLst>
                <a:path h="215445" w="683473">
                  <a:moveTo>
                    <a:pt x="107723" y="0"/>
                  </a:moveTo>
                  <a:lnTo>
                    <a:pt x="575751" y="0"/>
                  </a:lnTo>
                  <a:cubicBezTo>
                    <a:pt x="635244" y="0"/>
                    <a:pt x="683473" y="48229"/>
                    <a:pt x="683473" y="107723"/>
                  </a:cubicBezTo>
                  <a:lnTo>
                    <a:pt x="683473" y="107723"/>
                  </a:lnTo>
                  <a:cubicBezTo>
                    <a:pt x="683473" y="167216"/>
                    <a:pt x="635244" y="215445"/>
                    <a:pt x="575751" y="215445"/>
                  </a:cubicBezTo>
                  <a:lnTo>
                    <a:pt x="107723" y="215445"/>
                  </a:lnTo>
                  <a:cubicBezTo>
                    <a:pt x="48229" y="215445"/>
                    <a:pt x="0" y="167216"/>
                    <a:pt x="0" y="107723"/>
                  </a:cubicBezTo>
                  <a:lnTo>
                    <a:pt x="0" y="107723"/>
                  </a:lnTo>
                  <a:cubicBezTo>
                    <a:pt x="0" y="48229"/>
                    <a:pt x="48229" y="0"/>
                    <a:pt x="107723" y="0"/>
                  </a:cubicBezTo>
                  <a:close/>
                </a:path>
              </a:pathLst>
            </a:custGeom>
            <a:solidFill>
              <a:srgbClr val="F4E300"/>
            </a:solidFill>
            <a:ln cap="rnd">
              <a:noFill/>
              <a:prstDash val="lgDash"/>
              <a:round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47625"/>
              <a:ext cx="683473" cy="2630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Nodes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2262243" y="3971964"/>
            <a:ext cx="2888199" cy="818019"/>
            <a:chOff x="0" y="0"/>
            <a:chExt cx="760678" cy="215445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760678" cy="215445"/>
            </a:xfrm>
            <a:custGeom>
              <a:avLst/>
              <a:gdLst/>
              <a:ahLst/>
              <a:cxnLst/>
              <a:rect r="r" b="b" t="t" l="l"/>
              <a:pathLst>
                <a:path h="215445" w="760678">
                  <a:moveTo>
                    <a:pt x="107723" y="0"/>
                  </a:moveTo>
                  <a:lnTo>
                    <a:pt x="652955" y="0"/>
                  </a:lnTo>
                  <a:cubicBezTo>
                    <a:pt x="712449" y="0"/>
                    <a:pt x="760678" y="48229"/>
                    <a:pt x="760678" y="107723"/>
                  </a:cubicBezTo>
                  <a:lnTo>
                    <a:pt x="760678" y="107723"/>
                  </a:lnTo>
                  <a:cubicBezTo>
                    <a:pt x="760678" y="136292"/>
                    <a:pt x="749328" y="163692"/>
                    <a:pt x="729127" y="183894"/>
                  </a:cubicBezTo>
                  <a:cubicBezTo>
                    <a:pt x="708925" y="204096"/>
                    <a:pt x="681525" y="215445"/>
                    <a:pt x="652955" y="215445"/>
                  </a:cubicBezTo>
                  <a:lnTo>
                    <a:pt x="107723" y="215445"/>
                  </a:lnTo>
                  <a:cubicBezTo>
                    <a:pt x="48229" y="215445"/>
                    <a:pt x="0" y="167216"/>
                    <a:pt x="0" y="107723"/>
                  </a:cubicBezTo>
                  <a:lnTo>
                    <a:pt x="0" y="107723"/>
                  </a:lnTo>
                  <a:cubicBezTo>
                    <a:pt x="0" y="48229"/>
                    <a:pt x="48229" y="0"/>
                    <a:pt x="107723" y="0"/>
                  </a:cubicBezTo>
                  <a:close/>
                </a:path>
              </a:pathLst>
            </a:custGeom>
            <a:solidFill>
              <a:srgbClr val="F65861"/>
            </a:solidFill>
            <a:ln cap="rnd">
              <a:noFill/>
              <a:prstDash val="lgDash"/>
              <a:round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47625"/>
              <a:ext cx="760678" cy="2630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/stop_scan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4128854" y="2582474"/>
            <a:ext cx="1539849" cy="818019"/>
            <a:chOff x="0" y="0"/>
            <a:chExt cx="405557" cy="215445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405557" cy="215445"/>
            </a:xfrm>
            <a:custGeom>
              <a:avLst/>
              <a:gdLst/>
              <a:ahLst/>
              <a:cxnLst/>
              <a:rect r="r" b="b" t="t" l="l"/>
              <a:pathLst>
                <a:path h="215445" w="405557">
                  <a:moveTo>
                    <a:pt x="107723" y="0"/>
                  </a:moveTo>
                  <a:lnTo>
                    <a:pt x="297834" y="0"/>
                  </a:lnTo>
                  <a:cubicBezTo>
                    <a:pt x="326404" y="0"/>
                    <a:pt x="353804" y="11349"/>
                    <a:pt x="374006" y="31551"/>
                  </a:cubicBezTo>
                  <a:cubicBezTo>
                    <a:pt x="394208" y="51753"/>
                    <a:pt x="405557" y="79153"/>
                    <a:pt x="405557" y="107723"/>
                  </a:cubicBezTo>
                  <a:lnTo>
                    <a:pt x="405557" y="107723"/>
                  </a:lnTo>
                  <a:cubicBezTo>
                    <a:pt x="405557" y="167216"/>
                    <a:pt x="357328" y="215445"/>
                    <a:pt x="297834" y="215445"/>
                  </a:cubicBezTo>
                  <a:lnTo>
                    <a:pt x="107723" y="215445"/>
                  </a:lnTo>
                  <a:cubicBezTo>
                    <a:pt x="48229" y="215445"/>
                    <a:pt x="0" y="167216"/>
                    <a:pt x="0" y="107723"/>
                  </a:cubicBezTo>
                  <a:lnTo>
                    <a:pt x="0" y="107723"/>
                  </a:lnTo>
                  <a:cubicBezTo>
                    <a:pt x="0" y="48229"/>
                    <a:pt x="48229" y="0"/>
                    <a:pt x="107723" y="0"/>
                  </a:cubicBezTo>
                  <a:close/>
                </a:path>
              </a:pathLst>
            </a:custGeom>
            <a:solidFill>
              <a:srgbClr val="F4E300"/>
            </a:solidFill>
            <a:ln cap="rnd">
              <a:noFill/>
              <a:prstDash val="lgDash"/>
              <a:round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47625"/>
              <a:ext cx="405557" cy="2630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Hop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9144000" y="7435006"/>
            <a:ext cx="2919236" cy="1301749"/>
            <a:chOff x="0" y="0"/>
            <a:chExt cx="768852" cy="342847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768852" cy="342847"/>
            </a:xfrm>
            <a:custGeom>
              <a:avLst/>
              <a:gdLst/>
              <a:ahLst/>
              <a:cxnLst/>
              <a:rect r="r" b="b" t="t" l="l"/>
              <a:pathLst>
                <a:path h="342847" w="768852">
                  <a:moveTo>
                    <a:pt x="135254" y="0"/>
                  </a:moveTo>
                  <a:lnTo>
                    <a:pt x="633598" y="0"/>
                  </a:lnTo>
                  <a:cubicBezTo>
                    <a:pt x="669470" y="0"/>
                    <a:pt x="703872" y="14250"/>
                    <a:pt x="729237" y="39615"/>
                  </a:cubicBezTo>
                  <a:cubicBezTo>
                    <a:pt x="754602" y="64980"/>
                    <a:pt x="768852" y="99382"/>
                    <a:pt x="768852" y="135254"/>
                  </a:cubicBezTo>
                  <a:lnTo>
                    <a:pt x="768852" y="207594"/>
                  </a:lnTo>
                  <a:cubicBezTo>
                    <a:pt x="768852" y="282292"/>
                    <a:pt x="708297" y="342847"/>
                    <a:pt x="633598" y="342847"/>
                  </a:cubicBezTo>
                  <a:lnTo>
                    <a:pt x="135254" y="342847"/>
                  </a:lnTo>
                  <a:cubicBezTo>
                    <a:pt x="60555" y="342847"/>
                    <a:pt x="0" y="282292"/>
                    <a:pt x="0" y="207594"/>
                  </a:cubicBezTo>
                  <a:lnTo>
                    <a:pt x="0" y="135254"/>
                  </a:lnTo>
                  <a:cubicBezTo>
                    <a:pt x="0" y="99382"/>
                    <a:pt x="14250" y="64980"/>
                    <a:pt x="39615" y="39615"/>
                  </a:cubicBezTo>
                  <a:cubicBezTo>
                    <a:pt x="64980" y="14250"/>
                    <a:pt x="99382" y="0"/>
                    <a:pt x="135254" y="0"/>
                  </a:cubicBezTo>
                  <a:close/>
                </a:path>
              </a:pathLst>
            </a:custGeom>
            <a:solidFill>
              <a:srgbClr val="BFC0C0"/>
            </a:solidFill>
            <a:ln cap="rnd">
              <a:noFill/>
              <a:prstDash val="lgDash"/>
              <a:round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47625"/>
              <a:ext cx="768852" cy="3904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Lista dei dispositivi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3843754" y="2605371"/>
            <a:ext cx="3012678" cy="818019"/>
            <a:chOff x="0" y="0"/>
            <a:chExt cx="793462" cy="215445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793463" cy="215445"/>
            </a:xfrm>
            <a:custGeom>
              <a:avLst/>
              <a:gdLst/>
              <a:ahLst/>
              <a:cxnLst/>
              <a:rect r="r" b="b" t="t" l="l"/>
              <a:pathLst>
                <a:path h="215445" w="793463">
                  <a:moveTo>
                    <a:pt x="107723" y="0"/>
                  </a:moveTo>
                  <a:lnTo>
                    <a:pt x="685740" y="0"/>
                  </a:lnTo>
                  <a:cubicBezTo>
                    <a:pt x="714310" y="0"/>
                    <a:pt x="741709" y="11349"/>
                    <a:pt x="761911" y="31551"/>
                  </a:cubicBezTo>
                  <a:cubicBezTo>
                    <a:pt x="782113" y="51753"/>
                    <a:pt x="793463" y="79153"/>
                    <a:pt x="793463" y="107723"/>
                  </a:cubicBezTo>
                  <a:lnTo>
                    <a:pt x="793463" y="107723"/>
                  </a:lnTo>
                  <a:cubicBezTo>
                    <a:pt x="793463" y="167216"/>
                    <a:pt x="745233" y="215445"/>
                    <a:pt x="685740" y="215445"/>
                  </a:cubicBezTo>
                  <a:lnTo>
                    <a:pt x="107723" y="215445"/>
                  </a:lnTo>
                  <a:cubicBezTo>
                    <a:pt x="48229" y="215445"/>
                    <a:pt x="0" y="167216"/>
                    <a:pt x="0" y="107723"/>
                  </a:cubicBezTo>
                  <a:lnTo>
                    <a:pt x="0" y="107723"/>
                  </a:lnTo>
                  <a:cubicBezTo>
                    <a:pt x="0" y="48229"/>
                    <a:pt x="48229" y="0"/>
                    <a:pt x="107723" y="0"/>
                  </a:cubicBezTo>
                  <a:close/>
                </a:path>
              </a:pathLst>
            </a:custGeom>
            <a:solidFill>
              <a:srgbClr val="F65861"/>
            </a:solidFill>
            <a:ln cap="rnd">
              <a:noFill/>
              <a:prstDash val="lgDash"/>
              <a:round/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0" y="-47625"/>
              <a:ext cx="793462" cy="2630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/start_scan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1322336" y="2582474"/>
            <a:ext cx="2595063" cy="818019"/>
            <a:chOff x="0" y="0"/>
            <a:chExt cx="683473" cy="215445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683473" cy="215445"/>
            </a:xfrm>
            <a:custGeom>
              <a:avLst/>
              <a:gdLst/>
              <a:ahLst/>
              <a:cxnLst/>
              <a:rect r="r" b="b" t="t" l="l"/>
              <a:pathLst>
                <a:path h="215445" w="683473">
                  <a:moveTo>
                    <a:pt x="107723" y="0"/>
                  </a:moveTo>
                  <a:lnTo>
                    <a:pt x="575751" y="0"/>
                  </a:lnTo>
                  <a:cubicBezTo>
                    <a:pt x="635244" y="0"/>
                    <a:pt x="683473" y="48229"/>
                    <a:pt x="683473" y="107723"/>
                  </a:cubicBezTo>
                  <a:lnTo>
                    <a:pt x="683473" y="107723"/>
                  </a:lnTo>
                  <a:cubicBezTo>
                    <a:pt x="683473" y="167216"/>
                    <a:pt x="635244" y="215445"/>
                    <a:pt x="575751" y="215445"/>
                  </a:cubicBezTo>
                  <a:lnTo>
                    <a:pt x="107723" y="215445"/>
                  </a:lnTo>
                  <a:cubicBezTo>
                    <a:pt x="48229" y="215445"/>
                    <a:pt x="0" y="167216"/>
                    <a:pt x="0" y="107723"/>
                  </a:cubicBezTo>
                  <a:lnTo>
                    <a:pt x="0" y="107723"/>
                  </a:lnTo>
                  <a:cubicBezTo>
                    <a:pt x="0" y="48229"/>
                    <a:pt x="48229" y="0"/>
                    <a:pt x="107723" y="0"/>
                  </a:cubicBezTo>
                  <a:close/>
                </a:path>
              </a:pathLst>
            </a:custGeom>
            <a:solidFill>
              <a:srgbClr val="F4E300"/>
            </a:solidFill>
            <a:ln cap="rnd">
              <a:noFill/>
              <a:prstDash val="lgDash"/>
              <a:round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47625"/>
              <a:ext cx="683473" cy="2630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Node</a:t>
              </a: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6078993" y="7435006"/>
            <a:ext cx="2595063" cy="1301749"/>
            <a:chOff x="0" y="0"/>
            <a:chExt cx="683473" cy="342847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683473" cy="342847"/>
            </a:xfrm>
            <a:custGeom>
              <a:avLst/>
              <a:gdLst/>
              <a:ahLst/>
              <a:cxnLst/>
              <a:rect r="r" b="b" t="t" l="l"/>
              <a:pathLst>
                <a:path h="342847" w="683473">
                  <a:moveTo>
                    <a:pt x="152150" y="0"/>
                  </a:moveTo>
                  <a:lnTo>
                    <a:pt x="531324" y="0"/>
                  </a:lnTo>
                  <a:cubicBezTo>
                    <a:pt x="615354" y="0"/>
                    <a:pt x="683473" y="68120"/>
                    <a:pt x="683473" y="152150"/>
                  </a:cubicBezTo>
                  <a:lnTo>
                    <a:pt x="683473" y="190698"/>
                  </a:lnTo>
                  <a:cubicBezTo>
                    <a:pt x="683473" y="231050"/>
                    <a:pt x="667443" y="269750"/>
                    <a:pt x="638910" y="298284"/>
                  </a:cubicBezTo>
                  <a:cubicBezTo>
                    <a:pt x="610376" y="326817"/>
                    <a:pt x="571676" y="342847"/>
                    <a:pt x="531324" y="342847"/>
                  </a:cubicBezTo>
                  <a:lnTo>
                    <a:pt x="152150" y="342847"/>
                  </a:lnTo>
                  <a:cubicBezTo>
                    <a:pt x="111797" y="342847"/>
                    <a:pt x="73097" y="326817"/>
                    <a:pt x="44564" y="298284"/>
                  </a:cubicBezTo>
                  <a:cubicBezTo>
                    <a:pt x="16030" y="269750"/>
                    <a:pt x="0" y="231050"/>
                    <a:pt x="0" y="190698"/>
                  </a:cubicBezTo>
                  <a:lnTo>
                    <a:pt x="0" y="152150"/>
                  </a:lnTo>
                  <a:cubicBezTo>
                    <a:pt x="0" y="111797"/>
                    <a:pt x="16030" y="73097"/>
                    <a:pt x="44564" y="44564"/>
                  </a:cubicBezTo>
                  <a:cubicBezTo>
                    <a:pt x="73097" y="16030"/>
                    <a:pt x="111797" y="0"/>
                    <a:pt x="152150" y="0"/>
                  </a:cubicBezTo>
                  <a:close/>
                </a:path>
              </a:pathLst>
            </a:custGeom>
            <a:solidFill>
              <a:srgbClr val="BFC0C0"/>
            </a:solidFill>
            <a:ln cap="rnd">
              <a:noFill/>
              <a:prstDash val="lgDash"/>
              <a:round/>
            </a:ln>
          </p:spPr>
        </p:sp>
        <p:sp>
          <p:nvSpPr>
            <p:cNvPr name="TextBox 49" id="49"/>
            <p:cNvSpPr txBox="true"/>
            <p:nvPr/>
          </p:nvSpPr>
          <p:spPr>
            <a:xfrm>
              <a:off x="0" y="-47625"/>
              <a:ext cx="683473" cy="3904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Grafo dei nodi</a:t>
              </a:r>
            </a:p>
          </p:txBody>
        </p:sp>
      </p:grpSp>
      <p:grpSp>
        <p:nvGrpSpPr>
          <p:cNvPr name="Group 50" id="50"/>
          <p:cNvGrpSpPr/>
          <p:nvPr/>
        </p:nvGrpSpPr>
        <p:grpSpPr>
          <a:xfrm rot="0">
            <a:off x="10101107" y="2605371"/>
            <a:ext cx="3533097" cy="818019"/>
            <a:chOff x="0" y="0"/>
            <a:chExt cx="930528" cy="215445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930528" cy="215445"/>
            </a:xfrm>
            <a:custGeom>
              <a:avLst/>
              <a:gdLst/>
              <a:ahLst/>
              <a:cxnLst/>
              <a:rect r="r" b="b" t="t" l="l"/>
              <a:pathLst>
                <a:path h="215445" w="930528">
                  <a:moveTo>
                    <a:pt x="107723" y="0"/>
                  </a:moveTo>
                  <a:lnTo>
                    <a:pt x="822805" y="0"/>
                  </a:lnTo>
                  <a:cubicBezTo>
                    <a:pt x="882299" y="0"/>
                    <a:pt x="930528" y="48229"/>
                    <a:pt x="930528" y="107723"/>
                  </a:cubicBezTo>
                  <a:lnTo>
                    <a:pt x="930528" y="107723"/>
                  </a:lnTo>
                  <a:cubicBezTo>
                    <a:pt x="930528" y="136292"/>
                    <a:pt x="919178" y="163692"/>
                    <a:pt x="898976" y="183894"/>
                  </a:cubicBezTo>
                  <a:cubicBezTo>
                    <a:pt x="878774" y="204096"/>
                    <a:pt x="851375" y="215445"/>
                    <a:pt x="822805" y="215445"/>
                  </a:cubicBezTo>
                  <a:lnTo>
                    <a:pt x="107723" y="215445"/>
                  </a:lnTo>
                  <a:cubicBezTo>
                    <a:pt x="48229" y="215445"/>
                    <a:pt x="0" y="167216"/>
                    <a:pt x="0" y="107723"/>
                  </a:cubicBezTo>
                  <a:lnTo>
                    <a:pt x="0" y="107723"/>
                  </a:lnTo>
                  <a:cubicBezTo>
                    <a:pt x="0" y="48229"/>
                    <a:pt x="48229" y="0"/>
                    <a:pt x="107723" y="0"/>
                  </a:cubicBezTo>
                  <a:close/>
                </a:path>
              </a:pathLst>
            </a:custGeom>
            <a:solidFill>
              <a:srgbClr val="F65861"/>
            </a:solidFill>
            <a:ln cap="rnd">
              <a:noFill/>
              <a:prstDash val="lgDash"/>
              <a:round/>
            </a:ln>
          </p:spPr>
        </p:sp>
        <p:sp>
          <p:nvSpPr>
            <p:cNvPr name="TextBox 52" id="52"/>
            <p:cNvSpPr txBox="true"/>
            <p:nvPr/>
          </p:nvSpPr>
          <p:spPr>
            <a:xfrm>
              <a:off x="0" y="-47625"/>
              <a:ext cx="930528" cy="2630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/get_nodes</a:t>
              </a:r>
            </a:p>
          </p:txBody>
        </p:sp>
      </p:grpSp>
      <p:grpSp>
        <p:nvGrpSpPr>
          <p:cNvPr name="Group 53" id="53"/>
          <p:cNvGrpSpPr/>
          <p:nvPr/>
        </p:nvGrpSpPr>
        <p:grpSpPr>
          <a:xfrm rot="0">
            <a:off x="2401161" y="3423390"/>
            <a:ext cx="437413" cy="813337"/>
            <a:chOff x="0" y="0"/>
            <a:chExt cx="648097" cy="1205087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648097" cy="1205087"/>
            </a:xfrm>
            <a:custGeom>
              <a:avLst/>
              <a:gdLst/>
              <a:ahLst/>
              <a:cxnLst/>
              <a:rect r="r" b="b" t="t" l="l"/>
              <a:pathLst>
                <a:path h="1205087" w="648097">
                  <a:moveTo>
                    <a:pt x="324049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1205087"/>
                  </a:lnTo>
                  <a:lnTo>
                    <a:pt x="444897" y="1205087"/>
                  </a:lnTo>
                  <a:lnTo>
                    <a:pt x="444897" y="406400"/>
                  </a:lnTo>
                  <a:lnTo>
                    <a:pt x="648097" y="406400"/>
                  </a:lnTo>
                  <a:lnTo>
                    <a:pt x="324049" y="0"/>
                  </a:lnTo>
                  <a:close/>
                </a:path>
              </a:pathLst>
            </a:custGeom>
            <a:solidFill>
              <a:srgbClr val="F4E300"/>
            </a:solidFill>
          </p:spPr>
        </p:sp>
        <p:sp>
          <p:nvSpPr>
            <p:cNvPr name="TextBox 55" id="55"/>
            <p:cNvSpPr txBox="true"/>
            <p:nvPr/>
          </p:nvSpPr>
          <p:spPr>
            <a:xfrm>
              <a:off x="203200" y="73025"/>
              <a:ext cx="241697" cy="1132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AutoShape 56" id="56"/>
          <p:cNvSpPr/>
          <p:nvPr/>
        </p:nvSpPr>
        <p:spPr>
          <a:xfrm>
            <a:off x="4898778" y="5249802"/>
            <a:ext cx="1444131" cy="1283953"/>
          </a:xfrm>
          <a:prstGeom prst="line">
            <a:avLst/>
          </a:prstGeom>
          <a:ln cap="flat" w="95250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AutoShape 57" id="57"/>
          <p:cNvSpPr/>
          <p:nvPr/>
        </p:nvSpPr>
        <p:spPr>
          <a:xfrm flipH="true">
            <a:off x="11867655" y="5249802"/>
            <a:ext cx="1182908" cy="1264903"/>
          </a:xfrm>
          <a:prstGeom prst="line">
            <a:avLst/>
          </a:prstGeom>
          <a:ln cap="flat" w="95250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AutoShape 58" id="58"/>
          <p:cNvSpPr/>
          <p:nvPr/>
        </p:nvSpPr>
        <p:spPr>
          <a:xfrm>
            <a:off x="6026257" y="3674780"/>
            <a:ext cx="3870858" cy="22897"/>
          </a:xfrm>
          <a:prstGeom prst="line">
            <a:avLst/>
          </a:prstGeom>
          <a:ln cap="flat" w="95250">
            <a:solidFill>
              <a:srgbClr val="000000"/>
            </a:solidFill>
            <a:prstDash val="solid"/>
            <a:headEnd type="arrow" len="sm" w="med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828800" y="1551578"/>
            <a:ext cx="14630400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198097" y="343566"/>
            <a:ext cx="9891805" cy="104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66"/>
              </a:lnSpc>
            </a:pPr>
            <a:r>
              <a:rPr lang="en-US" sz="6888" b="true">
                <a:solidFill>
                  <a:srgbClr val="FF8E4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DEMO E INTERFACCIA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8960485"/>
            <a:ext cx="18288000" cy="1326515"/>
          </a:xfrm>
          <a:prstGeom prst="rect">
            <a:avLst/>
          </a:prstGeom>
          <a:solidFill>
            <a:srgbClr val="393939">
              <a:alpha val="9804"/>
            </a:srgbClr>
          </a:solidFill>
        </p:spPr>
      </p:sp>
      <p:sp>
        <p:nvSpPr>
          <p:cNvPr name="AutoShape 3" id="3"/>
          <p:cNvSpPr/>
          <p:nvPr/>
        </p:nvSpPr>
        <p:spPr>
          <a:xfrm rot="0">
            <a:off x="2507838" y="4836319"/>
            <a:ext cx="13272324" cy="0"/>
          </a:xfrm>
          <a:prstGeom prst="line">
            <a:avLst/>
          </a:prstGeom>
          <a:ln cap="rnd" w="19050">
            <a:solidFill>
              <a:srgbClr val="393939">
                <a:alpha val="34902"/>
              </a:srgbClr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363405" y="4762500"/>
            <a:ext cx="166688" cy="166688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8E4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369656" y="1575708"/>
            <a:ext cx="13548687" cy="778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54"/>
              </a:lnSpc>
            </a:pPr>
            <a:r>
              <a:rPr lang="en-US" b="true" sz="5211">
                <a:solidFill>
                  <a:srgbClr val="828282">
                    <a:alpha val="49804"/>
                  </a:srgbClr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Pipeline progettuale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8163" y="8980500"/>
            <a:ext cx="17211675" cy="130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72"/>
              </a:lnSpc>
            </a:pPr>
          </a:p>
          <a:p>
            <a:pPr algn="l">
              <a:lnSpc>
                <a:spcPts val="2672"/>
              </a:lnSpc>
            </a:pPr>
            <a:r>
              <a:rPr lang="en-US" sz="190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Il progetto Network Topology Mapper è un'applicazione che rileva, mappa e visualizza in modo interattivo la struttura di una rete informatica, fornendo informazioni dettagliate sui dispositivi e sulle connessioni, supportando la gestione, l’analisi e la sicurezza della rete in maniera efficiente e scalabile.</a:t>
            </a:r>
          </a:p>
          <a:p>
            <a:pPr algn="l">
              <a:lnSpc>
                <a:spcPts val="2672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17044" y="3541118"/>
            <a:ext cx="2459408" cy="966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Analisi requisiti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565670" y="4031585"/>
            <a:ext cx="2719018" cy="476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Progettazione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14296" y="4031585"/>
            <a:ext cx="2459408" cy="476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Sviluppo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62922" y="4031585"/>
            <a:ext cx="2459408" cy="476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Testing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611548" y="4031585"/>
            <a:ext cx="2459408" cy="476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Deployment 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712030" y="4762500"/>
            <a:ext cx="166688" cy="166688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8E4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060656" y="4762500"/>
            <a:ext cx="166688" cy="166688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8E4F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2409282" y="4762500"/>
            <a:ext cx="166688" cy="166688"/>
            <a:chOff x="0" y="0"/>
            <a:chExt cx="6350000" cy="635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8E4F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5757908" y="4762500"/>
            <a:ext cx="166688" cy="166688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8E4F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DAGYh9LbKFM</dc:identifier>
  <dcterms:modified xsi:type="dcterms:W3CDTF">2011-08-01T06:04:30Z</dcterms:modified>
  <cp:revision>1</cp:revision>
  <dc:title>Presentazione Software Architecture and Pattern Design</dc:title>
</cp:coreProperties>
</file>

<file path=docProps/thumbnail.jpeg>
</file>